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sldIdLst>
    <p:sldId id="273" r:id="rId2"/>
    <p:sldId id="268" r:id="rId3"/>
    <p:sldId id="274" r:id="rId4"/>
    <p:sldId id="275" r:id="rId5"/>
    <p:sldId id="277" r:id="rId6"/>
    <p:sldId id="278" r:id="rId7"/>
    <p:sldId id="279" r:id="rId8"/>
    <p:sldId id="324" r:id="rId9"/>
    <p:sldId id="325" r:id="rId10"/>
    <p:sldId id="32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5AB"/>
    <a:srgbClr val="EA0000"/>
    <a:srgbClr val="77933C"/>
    <a:srgbClr val="FF3300"/>
    <a:srgbClr val="FF0000"/>
    <a:srgbClr val="CC0000"/>
    <a:srgbClr val="73BEF1"/>
    <a:srgbClr val="1376B9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2" autoAdjust="0"/>
    <p:restoredTop sz="94686" autoAdjust="0"/>
  </p:normalViewPr>
  <p:slideViewPr>
    <p:cSldViewPr>
      <p:cViewPr>
        <p:scale>
          <a:sx n="70" d="100"/>
          <a:sy n="70" d="100"/>
        </p:scale>
        <p:origin x="-2453" y="-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r>
              <a:rPr lang="en-US" sz="2400" dirty="0" smtClean="0"/>
              <a:t>	Post column totals from a journal to ledger accounts. 	</a:t>
            </a: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9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4-3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3.	</a:t>
            </a:r>
            <a:r>
              <a:rPr lang="en-US" dirty="0" smtClean="0"/>
              <a:t>Under </a:t>
            </a:r>
            <a:r>
              <a:rPr lang="en-US" dirty="0"/>
              <a:t>what conditions will an account balance be a credit</a:t>
            </a:r>
            <a:r>
              <a:rPr lang="en-US" dirty="0" smtClean="0"/>
              <a:t>?</a:t>
            </a:r>
            <a:endParaRPr lang="en-US" dirty="0"/>
          </a:p>
          <a:p>
            <a:pPr marL="457200" indent="-4572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15204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spcBef>
                <a:spcPts val="0"/>
              </a:spcBef>
            </a:pPr>
            <a:r>
              <a:rPr lang="en-US" sz="3200" dirty="0" smtClean="0">
                <a:ea typeface="Calibri"/>
                <a:cs typeface="Calibri"/>
              </a:rPr>
              <a:t>Whenever the credits in an account exceed the debits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4-3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Check Marks Show that Amounts Are Not Posted</a:t>
            </a:r>
            <a:endParaRPr lang="en-US" dirty="0"/>
          </a:p>
        </p:txBody>
      </p:sp>
      <p:pic>
        <p:nvPicPr>
          <p:cNvPr id="7" name="Content Placeholder 6" descr="C21-SE-MC-004-Page0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57395"/>
            <a:ext cx="8229600" cy="234101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62000" y="3724870"/>
            <a:ext cx="2819400" cy="2142530"/>
            <a:chOff x="914400" y="3505200"/>
            <a:chExt cx="2819400" cy="2142530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2819400" y="3505200"/>
              <a:ext cx="914400" cy="16764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914400" y="4724400"/>
              <a:ext cx="2743200" cy="9233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Check mark indicates that amounts ARE NOT posted individually.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962400" y="4258271"/>
            <a:ext cx="2895599" cy="1609129"/>
            <a:chOff x="3962400" y="4038601"/>
            <a:chExt cx="2895599" cy="1609129"/>
          </a:xfrm>
        </p:grpSpPr>
        <p:sp>
          <p:nvSpPr>
            <p:cNvPr id="17" name="Freeform 16"/>
            <p:cNvSpPr/>
            <p:nvPr/>
          </p:nvSpPr>
          <p:spPr>
            <a:xfrm>
              <a:off x="4343400" y="4038601"/>
              <a:ext cx="914400" cy="990600"/>
            </a:xfrm>
            <a:custGeom>
              <a:avLst/>
              <a:gdLst>
                <a:gd name="connsiteX0" fmla="*/ 0 w 925286"/>
                <a:gd name="connsiteY0" fmla="*/ 0 h 1861457"/>
                <a:gd name="connsiteX1" fmla="*/ 10886 w 925286"/>
                <a:gd name="connsiteY1" fmla="*/ 1850571 h 1861457"/>
                <a:gd name="connsiteX2" fmla="*/ 925286 w 925286"/>
                <a:gd name="connsiteY2" fmla="*/ 1861457 h 1861457"/>
                <a:gd name="connsiteX3" fmla="*/ 925286 w 925286"/>
                <a:gd name="connsiteY3" fmla="*/ 21771 h 186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286" h="1861457">
                  <a:moveTo>
                    <a:pt x="0" y="0"/>
                  </a:moveTo>
                  <a:cubicBezTo>
                    <a:pt x="3629" y="616857"/>
                    <a:pt x="7257" y="1233714"/>
                    <a:pt x="10886" y="1850571"/>
                  </a:cubicBezTo>
                  <a:lnTo>
                    <a:pt x="925286" y="1861457"/>
                  </a:lnTo>
                  <a:lnTo>
                    <a:pt x="925286" y="21771"/>
                  </a:lnTo>
                </a:path>
              </a:pathLst>
            </a:custGeom>
            <a:ln w="38100">
              <a:solidFill>
                <a:srgbClr val="00B0F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62400" y="4724400"/>
              <a:ext cx="2895599" cy="9233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Check marks indicate that general amount column totals ARE NOT posted.</a:t>
              </a:r>
              <a:endParaRPr lang="en-US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Posting the Total of the Sales Credit Column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Content Placeholder 5" descr="C21-SE-MC-004-Page016_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3400" y="1752600"/>
            <a:ext cx="8138160" cy="1809168"/>
          </a:xfrm>
        </p:spPr>
      </p:pic>
      <p:pic>
        <p:nvPicPr>
          <p:cNvPr id="7" name="Picture 6" descr="C21-SE-MC-004-Page016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397" y="3657600"/>
            <a:ext cx="6585509" cy="140269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248400" y="3276600"/>
            <a:ext cx="518160" cy="533400"/>
            <a:chOff x="5867400" y="2971800"/>
            <a:chExt cx="518160" cy="533400"/>
          </a:xfrm>
        </p:grpSpPr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5867400" y="2971800"/>
              <a:ext cx="381000" cy="5334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6019800" y="3048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5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029200" y="4572000"/>
            <a:ext cx="1097280" cy="365760"/>
            <a:chOff x="4191000" y="4251960"/>
            <a:chExt cx="1097280" cy="365760"/>
          </a:xfrm>
        </p:grpSpPr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4191000" y="4297680"/>
              <a:ext cx="109728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4495800" y="425196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048000" y="1600200"/>
            <a:ext cx="4876800" cy="2895600"/>
            <a:chOff x="3152775" y="1447800"/>
            <a:chExt cx="4876800" cy="2895600"/>
          </a:xfrm>
        </p:grpSpPr>
        <p:sp>
          <p:nvSpPr>
            <p:cNvPr id="19" name="Freeform 18"/>
            <p:cNvSpPr/>
            <p:nvPr/>
          </p:nvSpPr>
          <p:spPr>
            <a:xfrm>
              <a:off x="3152775" y="1524000"/>
              <a:ext cx="4876800" cy="2819400"/>
            </a:xfrm>
            <a:custGeom>
              <a:avLst/>
              <a:gdLst>
                <a:gd name="connsiteX0" fmla="*/ 4981575 w 4981575"/>
                <a:gd name="connsiteY0" fmla="*/ 266700 h 2628900"/>
                <a:gd name="connsiteX1" fmla="*/ 590550 w 4981575"/>
                <a:gd name="connsiteY1" fmla="*/ 0 h 2628900"/>
                <a:gd name="connsiteX2" fmla="*/ 0 w 4981575"/>
                <a:gd name="connsiteY2" fmla="*/ 2628900 h 262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1575" h="2628900">
                  <a:moveTo>
                    <a:pt x="4981575" y="266700"/>
                  </a:moveTo>
                  <a:lnTo>
                    <a:pt x="590550" y="0"/>
                  </a:lnTo>
                  <a:lnTo>
                    <a:pt x="0" y="2628900"/>
                  </a:lnTo>
                </a:path>
              </a:pathLst>
            </a:cu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3505200" y="1447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66800" y="3048000"/>
            <a:ext cx="365760" cy="1463040"/>
            <a:chOff x="1051560" y="2895600"/>
            <a:chExt cx="365760" cy="1463040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1249680" y="2895600"/>
              <a:ext cx="0" cy="146304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7"/>
            <p:cNvSpPr>
              <a:spLocks noChangeArrowheads="1"/>
            </p:cNvSpPr>
            <p:nvPr/>
          </p:nvSpPr>
          <p:spPr bwMode="auto">
            <a:xfrm>
              <a:off x="1051560" y="3200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931228" y="2982686"/>
            <a:ext cx="990600" cy="1524000"/>
            <a:chOff x="3886200" y="2743200"/>
            <a:chExt cx="990600" cy="1524000"/>
          </a:xfrm>
        </p:grpSpPr>
        <p:sp>
          <p:nvSpPr>
            <p:cNvPr id="25" name="Line 20"/>
            <p:cNvSpPr>
              <a:spLocks noChangeShapeType="1"/>
            </p:cNvSpPr>
            <p:nvPr/>
          </p:nvSpPr>
          <p:spPr bwMode="auto">
            <a:xfrm flipV="1">
              <a:off x="3886200" y="2743200"/>
              <a:ext cx="990600" cy="15240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4267200" y="3200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472952" y="5181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sz="2000" dirty="0"/>
              <a:t>Write the date.</a:t>
            </a:r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4572000" y="5181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	</a:t>
            </a:r>
            <a:r>
              <a:rPr lang="en-US" sz="2000" dirty="0"/>
              <a:t>Write the new account balance.</a:t>
            </a:r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472952" y="5541963"/>
            <a:ext cx="3886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sz="2000" dirty="0"/>
              <a:t>Write the journal page number.</a:t>
            </a: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472952" y="5907088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sz="2000" dirty="0"/>
              <a:t>Write the </a:t>
            </a:r>
            <a:r>
              <a:rPr lang="en-US" sz="2000" dirty="0" smtClean="0"/>
              <a:t>column total.</a:t>
            </a:r>
            <a:endParaRPr lang="en-US" sz="2000" dirty="0"/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4572000" y="5541963"/>
            <a:ext cx="388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	</a:t>
            </a:r>
            <a:r>
              <a:rPr lang="en-US" sz="2000" dirty="0"/>
              <a:t>Return to the journal and write the account number.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utoUpdateAnimBg="0"/>
      <p:bldP spid="28" grpId="0" autoUpdateAnimBg="0"/>
      <p:bldP spid="29" grpId="0" autoUpdateAnimBg="0"/>
      <p:bldP spid="30" grpId="0" autoUpdateAnimBg="0"/>
      <p:bldP spid="3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Posting the Total of the Cash Debit Column</a:t>
            </a:r>
            <a:endParaRPr lang="en-US" dirty="0"/>
          </a:p>
        </p:txBody>
      </p:sp>
      <p:pic>
        <p:nvPicPr>
          <p:cNvPr id="6" name="Content Placeholder 5" descr="C21-SE-MC-004-Page017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752600"/>
            <a:ext cx="8229600" cy="18314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C21-SE-MC-004-Page017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657600"/>
            <a:ext cx="6636167" cy="141348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9" name="Flowchart: Delay 8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858000" y="3276600"/>
            <a:ext cx="441960" cy="594360"/>
            <a:chOff x="6477000" y="2971800"/>
            <a:chExt cx="441960" cy="594360"/>
          </a:xfrm>
        </p:grpSpPr>
        <p:sp>
          <p:nvSpPr>
            <p:cNvPr id="12" name="Line 20"/>
            <p:cNvSpPr>
              <a:spLocks noChangeShapeType="1"/>
            </p:cNvSpPr>
            <p:nvPr/>
          </p:nvSpPr>
          <p:spPr bwMode="auto">
            <a:xfrm flipH="1">
              <a:off x="6477000" y="2971800"/>
              <a:ext cx="304800" cy="5334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6553200" y="3200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5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180114" y="4572000"/>
            <a:ext cx="1097280" cy="365760"/>
            <a:chOff x="4191000" y="4251960"/>
            <a:chExt cx="1097280" cy="365760"/>
          </a:xfrm>
        </p:grpSpPr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4191000" y="4297680"/>
              <a:ext cx="109728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4495800" y="425196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048000" y="1600200"/>
            <a:ext cx="4876800" cy="2895600"/>
            <a:chOff x="3152775" y="1447800"/>
            <a:chExt cx="4876800" cy="2895600"/>
          </a:xfrm>
        </p:grpSpPr>
        <p:sp>
          <p:nvSpPr>
            <p:cNvPr id="18" name="Freeform 17"/>
            <p:cNvSpPr/>
            <p:nvPr/>
          </p:nvSpPr>
          <p:spPr>
            <a:xfrm>
              <a:off x="3152775" y="1524000"/>
              <a:ext cx="4876800" cy="2819400"/>
            </a:xfrm>
            <a:custGeom>
              <a:avLst/>
              <a:gdLst>
                <a:gd name="connsiteX0" fmla="*/ 4981575 w 4981575"/>
                <a:gd name="connsiteY0" fmla="*/ 266700 h 2628900"/>
                <a:gd name="connsiteX1" fmla="*/ 590550 w 4981575"/>
                <a:gd name="connsiteY1" fmla="*/ 0 h 2628900"/>
                <a:gd name="connsiteX2" fmla="*/ 0 w 4981575"/>
                <a:gd name="connsiteY2" fmla="*/ 2628900 h 262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1575" h="2628900">
                  <a:moveTo>
                    <a:pt x="4981575" y="266700"/>
                  </a:moveTo>
                  <a:lnTo>
                    <a:pt x="590550" y="0"/>
                  </a:lnTo>
                  <a:lnTo>
                    <a:pt x="0" y="2628900"/>
                  </a:lnTo>
                </a:path>
              </a:pathLst>
            </a:cu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3505200" y="1447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66800" y="3048000"/>
            <a:ext cx="365760" cy="1463040"/>
            <a:chOff x="1051560" y="2895600"/>
            <a:chExt cx="365760" cy="1463040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1249680" y="2895600"/>
              <a:ext cx="0" cy="146304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1051560" y="3200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038600" y="2971800"/>
            <a:ext cx="2819400" cy="1524000"/>
            <a:chOff x="2993572" y="2732314"/>
            <a:chExt cx="2819400" cy="1524000"/>
          </a:xfrm>
        </p:grpSpPr>
        <p:sp>
          <p:nvSpPr>
            <p:cNvPr id="24" name="Line 20"/>
            <p:cNvSpPr>
              <a:spLocks noChangeShapeType="1"/>
            </p:cNvSpPr>
            <p:nvPr/>
          </p:nvSpPr>
          <p:spPr bwMode="auto">
            <a:xfrm flipV="1">
              <a:off x="2993572" y="2732314"/>
              <a:ext cx="2819400" cy="15240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4267200" y="3200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472952" y="5181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sz="2000" dirty="0"/>
              <a:t>Write the date.</a:t>
            </a:r>
          </a:p>
        </p:txBody>
      </p:sp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4572000" y="5181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	</a:t>
            </a:r>
            <a:r>
              <a:rPr lang="en-US" sz="2000" dirty="0"/>
              <a:t>Write the new account balance.</a:t>
            </a:r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472952" y="5541963"/>
            <a:ext cx="3886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sz="2000" dirty="0"/>
              <a:t>Write the journal page number.</a:t>
            </a:r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472952" y="5907088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sz="2000" dirty="0"/>
              <a:t>Write the </a:t>
            </a:r>
            <a:r>
              <a:rPr lang="en-US" sz="2000" dirty="0" smtClean="0"/>
              <a:t>column total.</a:t>
            </a:r>
            <a:endParaRPr lang="en-US" sz="2000" dirty="0"/>
          </a:p>
        </p:txBody>
      </p:sp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4572000" y="5541963"/>
            <a:ext cx="388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	</a:t>
            </a:r>
            <a:r>
              <a:rPr lang="en-US" sz="2000" dirty="0"/>
              <a:t>Return to the journal and write the account number.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Posting the Total of the Cash Credit Column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Content Placeholder 5" descr="C21-SE-MC-004-Page019_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37360"/>
            <a:ext cx="8229600" cy="1830879"/>
          </a:xfrm>
        </p:spPr>
      </p:pic>
      <p:pic>
        <p:nvPicPr>
          <p:cNvPr id="7" name="Picture 6" descr="C21-SE-MC-004-Page019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657600"/>
            <a:ext cx="6636167" cy="141348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9" name="Flowchart: Delay 8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781800" y="3276600"/>
            <a:ext cx="1219200" cy="609600"/>
            <a:chOff x="6400800" y="2971800"/>
            <a:chExt cx="1219200" cy="609600"/>
          </a:xfrm>
        </p:grpSpPr>
        <p:sp>
          <p:nvSpPr>
            <p:cNvPr id="12" name="Line 20"/>
            <p:cNvSpPr>
              <a:spLocks noChangeShapeType="1"/>
            </p:cNvSpPr>
            <p:nvPr/>
          </p:nvSpPr>
          <p:spPr bwMode="auto">
            <a:xfrm flipH="1">
              <a:off x="6400800" y="2971800"/>
              <a:ext cx="1219200" cy="609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6781800" y="31242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5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43600" y="4637316"/>
            <a:ext cx="1737360" cy="365760"/>
            <a:chOff x="5105400" y="4295504"/>
            <a:chExt cx="1737360" cy="365760"/>
          </a:xfrm>
        </p:grpSpPr>
        <p:sp>
          <p:nvSpPr>
            <p:cNvPr id="15" name="Line 16"/>
            <p:cNvSpPr>
              <a:spLocks noChangeShapeType="1"/>
            </p:cNvSpPr>
            <p:nvPr/>
          </p:nvSpPr>
          <p:spPr bwMode="auto">
            <a:xfrm flipH="1">
              <a:off x="5105400" y="4480560"/>
              <a:ext cx="152400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6477000" y="4295504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971800" y="1600200"/>
            <a:ext cx="4953000" cy="3124200"/>
            <a:chOff x="3076575" y="1447800"/>
            <a:chExt cx="4953000" cy="3124200"/>
          </a:xfrm>
        </p:grpSpPr>
        <p:sp>
          <p:nvSpPr>
            <p:cNvPr id="18" name="Freeform 17"/>
            <p:cNvSpPr/>
            <p:nvPr/>
          </p:nvSpPr>
          <p:spPr>
            <a:xfrm>
              <a:off x="3076575" y="1524000"/>
              <a:ext cx="4953000" cy="3048000"/>
            </a:xfrm>
            <a:custGeom>
              <a:avLst/>
              <a:gdLst>
                <a:gd name="connsiteX0" fmla="*/ 4981575 w 4981575"/>
                <a:gd name="connsiteY0" fmla="*/ 266700 h 2628900"/>
                <a:gd name="connsiteX1" fmla="*/ 590550 w 4981575"/>
                <a:gd name="connsiteY1" fmla="*/ 0 h 2628900"/>
                <a:gd name="connsiteX2" fmla="*/ 0 w 4981575"/>
                <a:gd name="connsiteY2" fmla="*/ 2628900 h 262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1575" h="2628900">
                  <a:moveTo>
                    <a:pt x="4981575" y="266700"/>
                  </a:moveTo>
                  <a:lnTo>
                    <a:pt x="590550" y="0"/>
                  </a:lnTo>
                  <a:lnTo>
                    <a:pt x="0" y="2628900"/>
                  </a:lnTo>
                </a:path>
              </a:pathLst>
            </a:cu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3505200" y="1447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990600" y="3048000"/>
            <a:ext cx="365760" cy="1645920"/>
            <a:chOff x="1051560" y="2895600"/>
            <a:chExt cx="365760" cy="1645920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1249680" y="2895600"/>
              <a:ext cx="0" cy="164592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1051560" y="3200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724400" y="2971800"/>
            <a:ext cx="2971800" cy="1752600"/>
            <a:chOff x="3679372" y="2732314"/>
            <a:chExt cx="2971800" cy="1752600"/>
          </a:xfrm>
        </p:grpSpPr>
        <p:sp>
          <p:nvSpPr>
            <p:cNvPr id="24" name="Line 20"/>
            <p:cNvSpPr>
              <a:spLocks noChangeShapeType="1"/>
            </p:cNvSpPr>
            <p:nvPr/>
          </p:nvSpPr>
          <p:spPr bwMode="auto">
            <a:xfrm flipV="1">
              <a:off x="3679372" y="2732314"/>
              <a:ext cx="2971800" cy="1752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5431972" y="3113314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472952" y="5181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sz="2000" dirty="0"/>
              <a:t>Write the date.</a:t>
            </a:r>
          </a:p>
        </p:txBody>
      </p:sp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4572000" y="5181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	</a:t>
            </a:r>
            <a:r>
              <a:rPr lang="en-US" sz="2000" dirty="0"/>
              <a:t>Write the new account balance.</a:t>
            </a:r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472952" y="5541963"/>
            <a:ext cx="3886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sz="2000" dirty="0"/>
              <a:t>Write the journal page number.</a:t>
            </a:r>
          </a:p>
        </p:txBody>
      </p:sp>
      <p:sp>
        <p:nvSpPr>
          <p:cNvPr id="29" name="Rectangle 30"/>
          <p:cNvSpPr>
            <a:spLocks noChangeArrowheads="1"/>
          </p:cNvSpPr>
          <p:nvPr/>
        </p:nvSpPr>
        <p:spPr bwMode="auto">
          <a:xfrm>
            <a:off x="472952" y="5907088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sz="2000" dirty="0"/>
              <a:t>Write the </a:t>
            </a:r>
            <a:r>
              <a:rPr lang="en-US" sz="2000" dirty="0" smtClean="0"/>
              <a:t>column total.</a:t>
            </a:r>
            <a:endParaRPr lang="en-US" sz="2000" dirty="0"/>
          </a:p>
        </p:txBody>
      </p:sp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4572000" y="5541963"/>
            <a:ext cx="388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	</a:t>
            </a:r>
            <a:r>
              <a:rPr lang="en-US" sz="2000" dirty="0"/>
              <a:t>Return to the journal and write the account number.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utoUpdateAnimBg="0"/>
      <p:bldP spid="27" grpId="0" autoUpdateAnimBg="0"/>
      <p:bldP spid="28" grpId="0" autoUpdateAnimBg="0"/>
      <p:bldP spid="29" grpId="0" autoUpdateAnimBg="0"/>
      <p:bldP spid="3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Page with Posting Completed</a:t>
            </a:r>
            <a:endParaRPr lang="en-US" dirty="0"/>
          </a:p>
        </p:txBody>
      </p:sp>
      <p:pic>
        <p:nvPicPr>
          <p:cNvPr id="5" name="Content Placeholder 4" descr="C21-SE-MC-004-Page020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8229600" cy="487569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7" name="Flowchart: Delay 6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Ledger with Posting Completed</a:t>
            </a:r>
            <a:endParaRPr lang="en-US" dirty="0"/>
          </a:p>
        </p:txBody>
      </p:sp>
      <p:pic>
        <p:nvPicPr>
          <p:cNvPr id="5" name="Content Placeholder 4" descr="C21-SE-MC-004-Page020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" y="1610923"/>
            <a:ext cx="2560320" cy="105607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C21-SE-MC-004-Page0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42313" y="1598039"/>
            <a:ext cx="3001287" cy="4193161"/>
          </a:xfrm>
          <a:prstGeom prst="rect">
            <a:avLst/>
          </a:prstGeom>
        </p:spPr>
      </p:pic>
      <p:pic>
        <p:nvPicPr>
          <p:cNvPr id="7" name="Picture 6" descr="C21-SE-MC-004-Page0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1600200"/>
            <a:ext cx="3050064" cy="418338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9" name="Flowchart: Delay 8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4-3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1.	</a:t>
            </a:r>
            <a:r>
              <a:rPr lang="en-US" dirty="0" smtClean="0"/>
              <a:t>Which </a:t>
            </a:r>
            <a:r>
              <a:rPr lang="en-US" dirty="0"/>
              <a:t>column totals of a journal are posted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514600"/>
            <a:ext cx="7315200" cy="1027974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Special amount columns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4-3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4-3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2.	</a:t>
            </a:r>
            <a:r>
              <a:rPr lang="en-US" dirty="0" smtClean="0"/>
              <a:t>Under </a:t>
            </a:r>
            <a:r>
              <a:rPr lang="en-US" dirty="0"/>
              <a:t>what conditions will an account balance be a debit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15204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spcBef>
                <a:spcPts val="0"/>
              </a:spcBef>
            </a:pPr>
            <a:r>
              <a:rPr lang="en-US" sz="3200" dirty="0" smtClean="0">
                <a:ea typeface="Calibri"/>
                <a:cs typeface="Calibri"/>
              </a:rPr>
              <a:t>Whenever the debits in an account exceed the credits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4-3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2363</TotalTime>
  <Words>209</Words>
  <Application>Microsoft Office PowerPoint</Application>
  <PresentationFormat>On-screen Show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Slide 1</vt:lpstr>
      <vt:lpstr>Check Marks Show that Amounts Are Not Posted</vt:lpstr>
      <vt:lpstr>Posting the Total of the Sales Credit Column</vt:lpstr>
      <vt:lpstr>Posting the Total of the Cash Debit Column</vt:lpstr>
      <vt:lpstr>Posting the Total of the Cash Credit Column</vt:lpstr>
      <vt:lpstr>Journal Page with Posting Completed</vt:lpstr>
      <vt:lpstr>General Ledger with Posting Completed</vt:lpstr>
      <vt:lpstr>Lesson 4-3 Audit Your Understanding</vt:lpstr>
      <vt:lpstr>Lesson 4-3 Audit Your Understanding</vt:lpstr>
      <vt:lpstr>Lesson 4-3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195</cp:revision>
  <dcterms:created xsi:type="dcterms:W3CDTF">2012-07-02T15:51:50Z</dcterms:created>
  <dcterms:modified xsi:type="dcterms:W3CDTF">2012-12-21T21:45:38Z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